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5143500" type="screen16x9"/>
  <p:notesSz cx="6858000" cy="9144000"/>
  <p:embeddedFontLst>
    <p:embeddedFont>
      <p:font typeface="Caveat" panose="00000500000000000000" pitchFamily="2" charset="-94"/>
      <p:regular r:id="rId27"/>
      <p:bold r:id="rId28"/>
    </p:embeddedFont>
    <p:embeddedFont>
      <p:font typeface="Lato" panose="020F0502020204030203" pitchFamily="34" charset="-94"/>
      <p:regular r:id="rId29"/>
      <p:bold r:id="rId30"/>
      <p:italic r:id="rId31"/>
      <p:boldItalic r:id="rId32"/>
    </p:embeddedFont>
    <p:embeddedFont>
      <p:font typeface="Open Sans" panose="020B0606030504020204" pitchFamily="34" charset="0"/>
      <p:regular r:id="rId33"/>
      <p:bold r:id="rId34"/>
      <p:italic r:id="rId35"/>
      <p:boldItalic r:id="rId36"/>
    </p:embeddedFont>
    <p:embeddedFont>
      <p:font typeface="Playfair Display" panose="020B0604020202020204" charset="-94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Varsayılan Bölüm" id="{67136878-137D-4975-8397-61640B98004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AD424C-18EF-46F6-921B-716569F92B8C}">
  <a:tblStyle styleId="{29AD424C-18EF-46F6-921B-716569F92B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font" Target="fonts/font11.fntdata"/><Relationship Id="rId40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6f83aa91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6f83aa91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6f83aa91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6f83aa91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6f83aa91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6f83aa91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e37e9f3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e37e9f3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e37e9f36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e37e9f36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6f83aa91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c6f83aa91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6f83aa91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6f83aa91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5320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 b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Open Sans"/>
              <a:buNone/>
              <a:defRPr sz="100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2975800" y="1627200"/>
            <a:ext cx="31923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Eş</a:t>
            </a:r>
            <a:r>
              <a:rPr lang="tr">
                <a:latin typeface="Open Sans"/>
                <a:ea typeface="Open Sans"/>
                <a:cs typeface="Open Sans"/>
                <a:sym typeface="Open Sans"/>
              </a:rPr>
              <a:t> A</a:t>
            </a:r>
            <a:r>
              <a:rPr lang="tr"/>
              <a:t>nlamlı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Kelimeler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1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1601116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‘Hiçbir soruya </a:t>
            </a:r>
            <a:r>
              <a:rPr lang="tr-TR" u="sng" dirty="0"/>
              <a:t>cevap</a:t>
            </a:r>
            <a:r>
              <a:rPr lang="tr-TR" dirty="0"/>
              <a:t> veremedi.’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/>
              <a:t>Yukarıdaki cümlede altı çizili olarak verilen kelimenin yerine aşağıdakilerden hangisi gelirse </a:t>
            </a:r>
            <a:r>
              <a:rPr lang="tr-TR" dirty="0">
                <a:solidFill>
                  <a:schemeClr val="tx1">
                    <a:lumMod val="75000"/>
                  </a:schemeClr>
                </a:solidFill>
              </a:rPr>
              <a:t>anlam değişmemiş olur?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92282" y="3372303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Doğru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412755" y="3372303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Yanıt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6130636" y="3372303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Yanlış</a:t>
            </a:r>
          </a:p>
        </p:txBody>
      </p:sp>
    </p:spTree>
    <p:extLst>
      <p:ext uri="{BB962C8B-B14F-4D97-AF65-F5344CB8AC3E}">
        <p14:creationId xmlns:p14="http://schemas.microsoft.com/office/powerpoint/2010/main" val="172379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3D06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3D06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2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1601116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Öykü – rey – tören – merasim – oy – hikaye - zıt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/>
              <a:t>Yukarıdaki kelimeler eş anlamlıları ile birlikte verilmiştir.  Eş anlamlısı </a:t>
            </a:r>
            <a:r>
              <a:rPr lang="tr-TR" dirty="0">
                <a:solidFill>
                  <a:srgbClr val="FF0000"/>
                </a:solidFill>
              </a:rPr>
              <a:t>verilmeyen</a:t>
            </a:r>
            <a:r>
              <a:rPr lang="tr-TR" dirty="0"/>
              <a:t> kelime hangisidir?</a:t>
            </a:r>
            <a:endParaRPr lang="tr-TR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92282" y="3372303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hikaye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412755" y="3372303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tören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6130636" y="3372303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zıt</a:t>
            </a:r>
          </a:p>
        </p:txBody>
      </p:sp>
    </p:spTree>
    <p:extLst>
      <p:ext uri="{BB962C8B-B14F-4D97-AF65-F5344CB8AC3E}">
        <p14:creationId xmlns:p14="http://schemas.microsoft.com/office/powerpoint/2010/main" val="402991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2D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3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626100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‘Şüphe’ kelimesinin eş anlamlısı aşağıdakilerden hangisidir?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09155" y="2021441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kızgın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2563019" y="2021441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uysal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4572000" y="2021441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kuşku</a:t>
            </a:r>
          </a:p>
        </p:txBody>
      </p:sp>
    </p:spTree>
    <p:extLst>
      <p:ext uri="{BB962C8B-B14F-4D97-AF65-F5344CB8AC3E}">
        <p14:creationId xmlns:p14="http://schemas.microsoft.com/office/powerpoint/2010/main" val="273254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3D06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3D06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4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626100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‘sınav-imtihan’ arasındaki ilişki aşağıdakilerden hangisinde vardır?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09155" y="2021441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Sağlam-çürük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2968579" y="202144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Lisans-dil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153890" y="2021441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Düşman-dost</a:t>
            </a:r>
          </a:p>
        </p:txBody>
      </p:sp>
    </p:spTree>
    <p:extLst>
      <p:ext uri="{BB962C8B-B14F-4D97-AF65-F5344CB8AC3E}">
        <p14:creationId xmlns:p14="http://schemas.microsoft.com/office/powerpoint/2010/main" val="261570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D061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5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868966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‘Oğuz güçlü bir çocuktur.’ cümlesinde ‘güçlü’ yerine hangi sözcük getirilirse anlam değişmez?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50719" y="2206107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kötü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067107" y="2197575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kuvvetli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6009" y="2229612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Zayıf</a:t>
            </a:r>
          </a:p>
        </p:txBody>
      </p:sp>
    </p:spTree>
    <p:extLst>
      <p:ext uri="{BB962C8B-B14F-4D97-AF65-F5344CB8AC3E}">
        <p14:creationId xmlns:p14="http://schemas.microsoft.com/office/powerpoint/2010/main" val="274377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3D061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6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868966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‘Bu acıya yürek dayanmaz.’ cümlesindeki  ‘yürek’ yerine hangi sözcük getirilirse anlam bozulmaz?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50719" y="2206107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kalp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067107" y="2197575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yaşam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6009" y="2229612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mide</a:t>
            </a:r>
          </a:p>
        </p:txBody>
      </p:sp>
    </p:spTree>
    <p:extLst>
      <p:ext uri="{BB962C8B-B14F-4D97-AF65-F5344CB8AC3E}">
        <p14:creationId xmlns:p14="http://schemas.microsoft.com/office/powerpoint/2010/main" val="195642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7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868966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‘Ezgi bu </a:t>
            </a:r>
            <a:r>
              <a:rPr lang="tr-TR" u="sng" dirty="0"/>
              <a:t>yıl</a:t>
            </a:r>
            <a:r>
              <a:rPr lang="tr-TR" dirty="0"/>
              <a:t> ikinci sınıfta okuyor.’ cümlesindeki  ‘yıl’ yerine hangi sözcük getirilirse anlamı değişmez?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50719" y="2206107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hafta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067107" y="2197575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ay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6009" y="2229612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sene</a:t>
            </a:r>
          </a:p>
        </p:txBody>
      </p:sp>
    </p:spTree>
    <p:extLst>
      <p:ext uri="{BB962C8B-B14F-4D97-AF65-F5344CB8AC3E}">
        <p14:creationId xmlns:p14="http://schemas.microsoft.com/office/powerpoint/2010/main" val="40550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8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759452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‘Esir’ kelimesinin eş anlamlısı aşağıdakilerden hangisidir?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50719" y="2206107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tutsak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067107" y="2197575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özgür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6009" y="222961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hür</a:t>
            </a:r>
          </a:p>
        </p:txBody>
      </p:sp>
    </p:spTree>
    <p:extLst>
      <p:ext uri="{BB962C8B-B14F-4D97-AF65-F5344CB8AC3E}">
        <p14:creationId xmlns:p14="http://schemas.microsoft.com/office/powerpoint/2010/main" val="12930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9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759452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‘Hekim’ kelimesinin eş anlamlısı aşağıdakilerden hangisidir?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50719" y="2206107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Hemşire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067107" y="2197575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Hastane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6009" y="2229612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Doktor</a:t>
            </a:r>
          </a:p>
        </p:txBody>
      </p:sp>
    </p:spTree>
    <p:extLst>
      <p:ext uri="{BB962C8B-B14F-4D97-AF65-F5344CB8AC3E}">
        <p14:creationId xmlns:p14="http://schemas.microsoft.com/office/powerpoint/2010/main" val="173565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10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759452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‘Misafir’ kelimesinin eş anlamlısı aşağıdakilerden hangisidir?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550719" y="220610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Konuk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067107" y="219757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Komşu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6009" y="2229612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Arkadaş</a:t>
            </a:r>
          </a:p>
        </p:txBody>
      </p:sp>
    </p:spTree>
    <p:extLst>
      <p:ext uri="{BB962C8B-B14F-4D97-AF65-F5344CB8AC3E}">
        <p14:creationId xmlns:p14="http://schemas.microsoft.com/office/powerpoint/2010/main" val="288285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693300" y="818700"/>
            <a:ext cx="8094900" cy="3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Yazılışları ve okunuşları farklı, anlamları aynı olan kelimelere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EŞ ANLAMLI KELİMELER (Anlamdaş) denir.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11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6514" y="1066455"/>
            <a:ext cx="1451585" cy="759452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Anı - hatıra</a:t>
            </a:r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623400" y="1781157"/>
            <a:ext cx="517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Yukarıda hangi kelime çifti diğerlerinden farklıdır?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2892243" y="254486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475265" y="251901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D7D56512-A2AC-4388-B3B0-BB29C261BE26}"/>
              </a:ext>
            </a:extLst>
          </p:cNvPr>
          <p:cNvSpPr/>
          <p:nvPr/>
        </p:nvSpPr>
        <p:spPr>
          <a:xfrm>
            <a:off x="623400" y="1170187"/>
            <a:ext cx="410308" cy="25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Yıldız: 5 Nokta 7">
            <a:extLst>
              <a:ext uri="{FF2B5EF4-FFF2-40B4-BE49-F238E27FC236}">
                <a16:creationId xmlns:a16="http://schemas.microsoft.com/office/drawing/2014/main" id="{6D2305B7-D01E-487C-A862-43C72392805D}"/>
              </a:ext>
            </a:extLst>
          </p:cNvPr>
          <p:cNvSpPr/>
          <p:nvPr/>
        </p:nvSpPr>
        <p:spPr>
          <a:xfrm>
            <a:off x="5829117" y="1046759"/>
            <a:ext cx="410308" cy="36933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İkizkenar Üçgen 8">
            <a:extLst>
              <a:ext uri="{FF2B5EF4-FFF2-40B4-BE49-F238E27FC236}">
                <a16:creationId xmlns:a16="http://schemas.microsoft.com/office/drawing/2014/main" id="{BD82B4C7-AEC5-4313-A104-26641744B0A2}"/>
              </a:ext>
            </a:extLst>
          </p:cNvPr>
          <p:cNvSpPr/>
          <p:nvPr/>
        </p:nvSpPr>
        <p:spPr>
          <a:xfrm>
            <a:off x="3096410" y="1021700"/>
            <a:ext cx="396000" cy="36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03BD3B7-555D-483F-9F2A-F9049540AF0D}"/>
              </a:ext>
            </a:extLst>
          </p:cNvPr>
          <p:cNvSpPr txBox="1"/>
          <p:nvPr/>
        </p:nvSpPr>
        <p:spPr>
          <a:xfrm>
            <a:off x="3845169" y="1076849"/>
            <a:ext cx="159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94"/>
              </a:rPr>
              <a:t>Evet - hayır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B1D05476-F421-4EA9-9DFB-0A6FC5B94C72}"/>
              </a:ext>
            </a:extLst>
          </p:cNvPr>
          <p:cNvSpPr txBox="1"/>
          <p:nvPr/>
        </p:nvSpPr>
        <p:spPr>
          <a:xfrm>
            <a:off x="6373562" y="1076849"/>
            <a:ext cx="159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94"/>
              </a:rPr>
              <a:t>İnce - kalın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CBFEC980-5821-4867-9ACB-2E0B1A2BD01C}"/>
              </a:ext>
            </a:extLst>
          </p:cNvPr>
          <p:cNvSpPr txBox="1"/>
          <p:nvPr/>
        </p:nvSpPr>
        <p:spPr>
          <a:xfrm>
            <a:off x="804795" y="257175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</a:t>
            </a:r>
          </a:p>
        </p:txBody>
      </p:sp>
      <p:pic>
        <p:nvPicPr>
          <p:cNvPr id="16" name="Resim 15">
            <a:extLst>
              <a:ext uri="{FF2B5EF4-FFF2-40B4-BE49-F238E27FC236}">
                <a16:creationId xmlns:a16="http://schemas.microsoft.com/office/drawing/2014/main" id="{4D2880D8-9E3C-4B05-A29A-F387DC13E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373" y="2589614"/>
            <a:ext cx="438950" cy="298730"/>
          </a:xfrm>
          <a:prstGeom prst="rect">
            <a:avLst/>
          </a:prstGeom>
        </p:spPr>
      </p:pic>
      <p:pic>
        <p:nvPicPr>
          <p:cNvPr id="17" name="Resim 16">
            <a:extLst>
              <a:ext uri="{FF2B5EF4-FFF2-40B4-BE49-F238E27FC236}">
                <a16:creationId xmlns:a16="http://schemas.microsoft.com/office/drawing/2014/main" id="{AF4F8D22-36FF-42E3-8584-BA40049C60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4410" y="2504610"/>
            <a:ext cx="473925" cy="360000"/>
          </a:xfrm>
          <a:prstGeom prst="rect">
            <a:avLst/>
          </a:prstGeom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F6CACBFA-38E6-4075-801F-897B500F0D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9117" y="2426918"/>
            <a:ext cx="499915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73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>
            <a:extLst>
              <a:ext uri="{FF2B5EF4-FFF2-40B4-BE49-F238E27FC236}">
                <a16:creationId xmlns:a16="http://schemas.microsoft.com/office/drawing/2014/main" id="{D7D56512-A2AC-4388-B3B0-BB29C261BE26}"/>
              </a:ext>
            </a:extLst>
          </p:cNvPr>
          <p:cNvSpPr/>
          <p:nvPr/>
        </p:nvSpPr>
        <p:spPr>
          <a:xfrm>
            <a:off x="2892243" y="1009489"/>
            <a:ext cx="2906531" cy="5330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12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5232" y="984856"/>
            <a:ext cx="2566561" cy="759452"/>
          </a:xfrm>
        </p:spPr>
        <p:txBody>
          <a:bodyPr/>
          <a:lstStyle/>
          <a:p>
            <a:pPr marL="114300" indent="0">
              <a:buNone/>
            </a:pPr>
            <a:r>
              <a:rPr lang="tr-TR" sz="2400" dirty="0">
                <a:solidFill>
                  <a:schemeClr val="bg1"/>
                </a:solidFill>
              </a:rPr>
              <a:t>Gökyüzü - sema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162054" y="1833202"/>
            <a:ext cx="898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Yukarıdaki kelime arasındaki anlam ilişkisinin benzeri aşağıdakilerden hangisinde vardır?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3434040" y="2558462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Anlam - Mana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6076109" y="2544334"/>
            <a:ext cx="194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Cesur - Korkak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CBFEC980-5821-4867-9ACB-2E0B1A2BD01C}"/>
              </a:ext>
            </a:extLst>
          </p:cNvPr>
          <p:cNvSpPr txBox="1"/>
          <p:nvPr/>
        </p:nvSpPr>
        <p:spPr>
          <a:xfrm>
            <a:off x="804795" y="2571750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Çirkin - Güzel</a:t>
            </a:r>
          </a:p>
        </p:txBody>
      </p:sp>
    </p:spTree>
    <p:extLst>
      <p:ext uri="{BB962C8B-B14F-4D97-AF65-F5344CB8AC3E}">
        <p14:creationId xmlns:p14="http://schemas.microsoft.com/office/powerpoint/2010/main" val="314454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13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5232" y="984856"/>
            <a:ext cx="2566561" cy="759452"/>
          </a:xfrm>
        </p:spPr>
        <p:txBody>
          <a:bodyPr/>
          <a:lstStyle/>
          <a:p>
            <a:pPr marL="114300" indent="0">
              <a:buNone/>
            </a:pPr>
            <a:r>
              <a:rPr lang="tr-TR" sz="2400" dirty="0">
                <a:solidFill>
                  <a:schemeClr val="bg1"/>
                </a:solidFill>
              </a:rPr>
              <a:t>Gökyüzü - sema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398593" y="1033164"/>
            <a:ext cx="3946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Aşağıdakilerden hangisi eş anlamlıdır?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2749065" y="1610956"/>
            <a:ext cx="243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Öğrenci - Öğretmen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807297" y="1604083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Okul - Sınıf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CBFEC980-5821-4867-9ACB-2E0B1A2BD01C}"/>
              </a:ext>
            </a:extLst>
          </p:cNvPr>
          <p:cNvSpPr txBox="1"/>
          <p:nvPr/>
        </p:nvSpPr>
        <p:spPr>
          <a:xfrm>
            <a:off x="398593" y="1604083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Okul - Mektep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6D476CB6-0A12-4B64-84FB-2210AE019FC8}"/>
              </a:ext>
            </a:extLst>
          </p:cNvPr>
          <p:cNvSpPr txBox="1">
            <a:spLocks/>
          </p:cNvSpPr>
          <p:nvPr/>
        </p:nvSpPr>
        <p:spPr>
          <a:xfrm>
            <a:off x="398593" y="2308354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r>
              <a:rPr lang="tr-TR" dirty="0"/>
              <a:t>Soru 14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D68612F3-B701-4051-8691-166FFDD0B98C}"/>
              </a:ext>
            </a:extLst>
          </p:cNvPr>
          <p:cNvSpPr txBox="1"/>
          <p:nvPr/>
        </p:nvSpPr>
        <p:spPr>
          <a:xfrm>
            <a:off x="437843" y="2934454"/>
            <a:ext cx="6553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‘Uçak – Pilot’ arasındaki ilişki aşağıdakilerden hangisinde vardır?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3E298FB-B30C-46E1-8C75-A43367585543}"/>
              </a:ext>
            </a:extLst>
          </p:cNvPr>
          <p:cNvSpPr txBox="1"/>
          <p:nvPr/>
        </p:nvSpPr>
        <p:spPr>
          <a:xfrm>
            <a:off x="437843" y="3498500"/>
            <a:ext cx="2000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Gemi - Kaptan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D4C718-14A4-4B11-BA54-ED517C54E1F8}"/>
              </a:ext>
            </a:extLst>
          </p:cNvPr>
          <p:cNvSpPr txBox="1"/>
          <p:nvPr/>
        </p:nvSpPr>
        <p:spPr>
          <a:xfrm>
            <a:off x="3001679" y="3498500"/>
            <a:ext cx="2000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Tren - Şoför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5C559976-0DF8-48FD-950E-C3A52060DEEE}"/>
              </a:ext>
            </a:extLst>
          </p:cNvPr>
          <p:cNvSpPr txBox="1"/>
          <p:nvPr/>
        </p:nvSpPr>
        <p:spPr>
          <a:xfrm>
            <a:off x="5138797" y="3498500"/>
            <a:ext cx="269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Helikopter - Makinist</a:t>
            </a:r>
          </a:p>
        </p:txBody>
      </p:sp>
    </p:spTree>
    <p:extLst>
      <p:ext uri="{BB962C8B-B14F-4D97-AF65-F5344CB8AC3E}">
        <p14:creationId xmlns:p14="http://schemas.microsoft.com/office/powerpoint/2010/main" val="245613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14A82-D95C-4144-A822-E7F55666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 15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45E9248-3D7F-4407-94CC-BF978F72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5232" y="984856"/>
            <a:ext cx="2566561" cy="759452"/>
          </a:xfrm>
        </p:spPr>
        <p:txBody>
          <a:bodyPr/>
          <a:lstStyle/>
          <a:p>
            <a:pPr marL="114300" indent="0">
              <a:buNone/>
            </a:pPr>
            <a:r>
              <a:rPr lang="tr-TR" sz="2400" dirty="0">
                <a:solidFill>
                  <a:schemeClr val="bg1"/>
                </a:solidFill>
              </a:rPr>
              <a:t>Gökyüzü - sema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A83DFD-BAB6-4158-8D23-E45892C1FEFD}"/>
              </a:ext>
            </a:extLst>
          </p:cNvPr>
          <p:cNvSpPr txBox="1"/>
          <p:nvPr/>
        </p:nvSpPr>
        <p:spPr>
          <a:xfrm>
            <a:off x="398593" y="974741"/>
            <a:ext cx="7253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‘Tatile gidiyormuşsunuz </a:t>
            </a:r>
            <a:r>
              <a:rPr lang="tr-TR" sz="1800" u="sng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sahi</a:t>
            </a:r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 mi? Cümlesinde altı çizili kelimenin yerine </a:t>
            </a:r>
          </a:p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aşağıdakilerden hangisi </a:t>
            </a:r>
            <a:r>
              <a:rPr lang="tr-TR" sz="1800" u="sng" dirty="0">
                <a:solidFill>
                  <a:srgbClr val="FF0000"/>
                </a:solidFill>
                <a:latin typeface="Lato" panose="020F0502020204030203" pitchFamily="34" charset="-94"/>
              </a:rPr>
              <a:t>kullanılamaz?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B3727E9-967C-462A-8786-4FA91299719D}"/>
              </a:ext>
            </a:extLst>
          </p:cNvPr>
          <p:cNvSpPr txBox="1"/>
          <p:nvPr/>
        </p:nvSpPr>
        <p:spPr>
          <a:xfrm>
            <a:off x="2749065" y="161095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gerçek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5D57BD3F-7A1D-4750-AB1E-25D6C8FC8ABF}"/>
              </a:ext>
            </a:extLst>
          </p:cNvPr>
          <p:cNvSpPr txBox="1"/>
          <p:nvPr/>
        </p:nvSpPr>
        <p:spPr>
          <a:xfrm>
            <a:off x="5807297" y="1604083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belki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CBFEC980-5821-4867-9ACB-2E0B1A2BD01C}"/>
              </a:ext>
            </a:extLst>
          </p:cNvPr>
          <p:cNvSpPr txBox="1"/>
          <p:nvPr/>
        </p:nvSpPr>
        <p:spPr>
          <a:xfrm>
            <a:off x="398593" y="1604083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değil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6D476CB6-0A12-4B64-84FB-2210AE019FC8}"/>
              </a:ext>
            </a:extLst>
          </p:cNvPr>
          <p:cNvSpPr txBox="1">
            <a:spLocks/>
          </p:cNvSpPr>
          <p:nvPr/>
        </p:nvSpPr>
        <p:spPr>
          <a:xfrm>
            <a:off x="398593" y="2308354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r>
              <a:rPr lang="tr-TR" dirty="0"/>
              <a:t>Soru 16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D68612F3-B701-4051-8691-166FFDD0B98C}"/>
              </a:ext>
            </a:extLst>
          </p:cNvPr>
          <p:cNvSpPr txBox="1"/>
          <p:nvPr/>
        </p:nvSpPr>
        <p:spPr>
          <a:xfrm>
            <a:off x="437843" y="2934454"/>
            <a:ext cx="5897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Aşağıdakilerden hangisi ‘lider’ kelimesinin eş anlamlısıdır?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3E298FB-B30C-46E1-8C75-A43367585543}"/>
              </a:ext>
            </a:extLst>
          </p:cNvPr>
          <p:cNvSpPr txBox="1"/>
          <p:nvPr/>
        </p:nvSpPr>
        <p:spPr>
          <a:xfrm>
            <a:off x="437843" y="3498500"/>
            <a:ext cx="2000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A. Önder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D4C718-14A4-4B11-BA54-ED517C54E1F8}"/>
              </a:ext>
            </a:extLst>
          </p:cNvPr>
          <p:cNvSpPr txBox="1"/>
          <p:nvPr/>
        </p:nvSpPr>
        <p:spPr>
          <a:xfrm>
            <a:off x="3001679" y="3498500"/>
            <a:ext cx="2000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B. İnsan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5C559976-0DF8-48FD-950E-C3A52060DEEE}"/>
              </a:ext>
            </a:extLst>
          </p:cNvPr>
          <p:cNvSpPr txBox="1"/>
          <p:nvPr/>
        </p:nvSpPr>
        <p:spPr>
          <a:xfrm>
            <a:off x="5138797" y="3498500"/>
            <a:ext cx="269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solidFill>
                  <a:schemeClr val="tx2">
                    <a:lumMod val="50000"/>
                  </a:schemeClr>
                </a:solidFill>
                <a:latin typeface="Lato" panose="020F0502020204030203" pitchFamily="34" charset="-94"/>
              </a:rPr>
              <a:t>C. Öğretmen</a:t>
            </a:r>
          </a:p>
        </p:txBody>
      </p:sp>
    </p:spTree>
    <p:extLst>
      <p:ext uri="{BB962C8B-B14F-4D97-AF65-F5344CB8AC3E}">
        <p14:creationId xmlns:p14="http://schemas.microsoft.com/office/powerpoint/2010/main" val="301666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8741DB-06CF-47F3-BF65-A077B87C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2823" y="1094452"/>
            <a:ext cx="2858354" cy="2954596"/>
          </a:xfrm>
        </p:spPr>
        <p:txBody>
          <a:bodyPr/>
          <a:lstStyle/>
          <a:p>
            <a:pPr algn="ctr"/>
            <a:r>
              <a:rPr lang="tr-TR" dirty="0"/>
              <a:t>~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~</a:t>
            </a:r>
            <a:br>
              <a:rPr lang="tr-TR" dirty="0"/>
            </a:br>
            <a:br>
              <a:rPr lang="tr-TR" dirty="0"/>
            </a:br>
            <a:r>
              <a:rPr lang="tr-TR" dirty="0"/>
              <a:t>-</a:t>
            </a:r>
            <a:r>
              <a:rPr lang="tr-TR" dirty="0" err="1"/>
              <a:t>Finito</a:t>
            </a:r>
            <a:r>
              <a:rPr lang="tr-TR" dirty="0"/>
              <a:t>-</a:t>
            </a:r>
            <a:br>
              <a:rPr lang="tr-TR" dirty="0"/>
            </a:br>
            <a:br>
              <a:rPr lang="tr-TR" dirty="0"/>
            </a:br>
            <a:r>
              <a:rPr lang="tr-TR" dirty="0"/>
              <a:t>#Son#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DF2C149-43AE-485E-940E-99C45833894D}"/>
              </a:ext>
            </a:extLst>
          </p:cNvPr>
          <p:cNvSpPr txBox="1"/>
          <p:nvPr/>
        </p:nvSpPr>
        <p:spPr>
          <a:xfrm>
            <a:off x="7010400" y="4536831"/>
            <a:ext cx="202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dirty="0">
                <a:latin typeface="Caveat" panose="00000500000000000000" pitchFamily="2" charset="-94"/>
              </a:rPr>
              <a:t>Design </a:t>
            </a:r>
            <a:r>
              <a:rPr lang="tr-TR" sz="1800" dirty="0" err="1">
                <a:latin typeface="Caveat" panose="00000500000000000000" pitchFamily="2" charset="-94"/>
              </a:rPr>
              <a:t>by</a:t>
            </a:r>
            <a:r>
              <a:rPr lang="tr-TR" sz="1800" dirty="0">
                <a:latin typeface="Caveat" panose="00000500000000000000" pitchFamily="2" charset="-94"/>
              </a:rPr>
              <a:t> Haluk Özyurt</a:t>
            </a:r>
          </a:p>
        </p:txBody>
      </p:sp>
    </p:spTree>
    <p:extLst>
      <p:ext uri="{BB962C8B-B14F-4D97-AF65-F5344CB8AC3E}">
        <p14:creationId xmlns:p14="http://schemas.microsoft.com/office/powerpoint/2010/main" val="55470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Örnekler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314800" y="189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Open Sans"/>
                <a:ea typeface="Open Sans"/>
                <a:cs typeface="Open Sans"/>
                <a:sym typeface="Open Sans"/>
              </a:rPr>
              <a:t>Yandaki cümleyi inceleyelim.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800"/>
              </a:spcAft>
              <a:buNone/>
            </a:pPr>
            <a:r>
              <a:rPr lang="tr" b="1">
                <a:latin typeface="Open Sans"/>
                <a:ea typeface="Open Sans"/>
                <a:cs typeface="Open Sans"/>
                <a:sym typeface="Open Sans"/>
              </a:rPr>
              <a:t>Süt içmek çok </a:t>
            </a:r>
            <a:r>
              <a:rPr lang="tr" b="1" u="sng">
                <a:latin typeface="Open Sans"/>
                <a:ea typeface="Open Sans"/>
                <a:cs typeface="Open Sans"/>
                <a:sym typeface="Open Sans"/>
              </a:rPr>
              <a:t>faydalıdır.</a:t>
            </a:r>
            <a:endParaRPr sz="1500" u="sng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subTitle" idx="1"/>
          </p:nvPr>
        </p:nvSpPr>
        <p:spPr>
          <a:xfrm>
            <a:off x="314800" y="189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dirty="0">
                <a:latin typeface="Open Sans"/>
                <a:ea typeface="Open Sans"/>
                <a:cs typeface="Open Sans"/>
                <a:sym typeface="Open Sans"/>
              </a:rPr>
              <a:t>Bu cümlede faydalıdır yerine “yararlıdır” yazarak cümleyi tekrar yazalım.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800"/>
              </a:spcAft>
              <a:buNone/>
            </a:pPr>
            <a:r>
              <a:rPr lang="tr" b="1">
                <a:latin typeface="Open Sans"/>
                <a:ea typeface="Open Sans"/>
                <a:cs typeface="Open Sans"/>
                <a:sym typeface="Open Sans"/>
              </a:rPr>
              <a:t>Süt içmek çok </a:t>
            </a:r>
            <a:r>
              <a:rPr lang="tr" b="1" u="sng">
                <a:latin typeface="Open Sans"/>
                <a:ea typeface="Open Sans"/>
                <a:cs typeface="Open Sans"/>
                <a:sym typeface="Open Sans"/>
              </a:rPr>
              <a:t>faydalıdır.</a:t>
            </a:r>
            <a:endParaRPr sz="1500" u="sng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5360700" y="2871350"/>
            <a:ext cx="3265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r" sz="18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Süt içmek çok </a:t>
            </a:r>
            <a:r>
              <a:rPr lang="tr" sz="1800" b="1" u="sng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yararlıdır.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subTitle" idx="1"/>
          </p:nvPr>
        </p:nvSpPr>
        <p:spPr>
          <a:xfrm>
            <a:off x="314800" y="189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>
                <a:latin typeface="Open Sans"/>
                <a:ea typeface="Open Sans"/>
                <a:cs typeface="Open Sans"/>
                <a:sym typeface="Open Sans"/>
              </a:rPr>
              <a:t>Gördüğünüz gibi cümlenin anlamı değişmedi.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800"/>
              </a:spcAft>
              <a:buNone/>
            </a:pPr>
            <a:r>
              <a:rPr lang="tr" b="1">
                <a:latin typeface="Open Sans"/>
                <a:ea typeface="Open Sans"/>
                <a:cs typeface="Open Sans"/>
                <a:sym typeface="Open Sans"/>
              </a:rPr>
              <a:t>Süt içmek çok </a:t>
            </a:r>
            <a:r>
              <a:rPr lang="tr" b="1" u="sng">
                <a:latin typeface="Open Sans"/>
                <a:ea typeface="Open Sans"/>
                <a:cs typeface="Open Sans"/>
                <a:sym typeface="Open Sans"/>
              </a:rPr>
              <a:t>faydalıdır.</a:t>
            </a:r>
            <a:endParaRPr sz="1500" u="sng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5360700" y="2871350"/>
            <a:ext cx="3265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r" sz="18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Süt içmek çok </a:t>
            </a:r>
            <a:r>
              <a:rPr lang="tr" sz="1800" b="1" u="sng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yararlıdır.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 idx="4294967295"/>
          </p:nvPr>
        </p:nvSpPr>
        <p:spPr>
          <a:xfrm>
            <a:off x="0" y="269875"/>
            <a:ext cx="8521700" cy="538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2800"/>
              <a:t>Aşağıdaki kelimelerin eş anlamlarını eşleştirelim.</a:t>
            </a:r>
            <a:endParaRPr sz="2800"/>
          </a:p>
        </p:txBody>
      </p:sp>
      <p:sp>
        <p:nvSpPr>
          <p:cNvPr id="97" name="Google Shape;97;p19"/>
          <p:cNvSpPr/>
          <p:nvPr/>
        </p:nvSpPr>
        <p:spPr>
          <a:xfrm>
            <a:off x="525300" y="803970"/>
            <a:ext cx="775912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OKUL</a:t>
            </a:r>
            <a:endParaRPr dirty="0">
              <a:solidFill>
                <a:schemeClr val="bg1"/>
              </a:solidFill>
            </a:endParaRPr>
          </a:p>
        </p:txBody>
      </p:sp>
      <p:graphicFrame>
        <p:nvGraphicFramePr>
          <p:cNvPr id="112" name="Google Shape;112;p19"/>
          <p:cNvGraphicFramePr/>
          <p:nvPr>
            <p:extLst>
              <p:ext uri="{D42A27DB-BD31-4B8C-83A1-F6EECF244321}">
                <p14:modId xmlns:p14="http://schemas.microsoft.com/office/powerpoint/2010/main" val="3012469852"/>
              </p:ext>
            </p:extLst>
          </p:nvPr>
        </p:nvGraphicFramePr>
        <p:xfrm>
          <a:off x="1018550" y="2034975"/>
          <a:ext cx="7239000" cy="2720130"/>
        </p:xfrm>
        <a:graphic>
          <a:graphicData uri="http://schemas.openxmlformats.org/drawingml/2006/table">
            <a:tbl>
              <a:tblPr>
                <a:noFill/>
                <a:tableStyleId>{29AD424C-18EF-46F6-921B-716569F92B8C}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KELİME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EŞ ANLAMLISI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KELİME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EŞ ANLAMLISI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Hayal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İhtiyar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Sene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Mektep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İsim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Fukara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Vasıta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Kırmızı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Fayda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Beyaz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Küçük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"/>
                        <a:t>Misafir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Google Shape;97;p19">
            <a:extLst>
              <a:ext uri="{FF2B5EF4-FFF2-40B4-BE49-F238E27FC236}">
                <a16:creationId xmlns:a16="http://schemas.microsoft.com/office/drawing/2014/main" id="{78099702-6616-4110-8133-1CA9997BF98F}"/>
              </a:ext>
            </a:extLst>
          </p:cNvPr>
          <p:cNvSpPr/>
          <p:nvPr/>
        </p:nvSpPr>
        <p:spPr>
          <a:xfrm>
            <a:off x="2983276" y="1486109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AK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Google Shape;97;p19">
            <a:extLst>
              <a:ext uri="{FF2B5EF4-FFF2-40B4-BE49-F238E27FC236}">
                <a16:creationId xmlns:a16="http://schemas.microsoft.com/office/drawing/2014/main" id="{7DDED7D7-313F-4CCE-B0E4-DE86BD93E1F0}"/>
              </a:ext>
            </a:extLst>
          </p:cNvPr>
          <p:cNvSpPr/>
          <p:nvPr/>
        </p:nvSpPr>
        <p:spPr>
          <a:xfrm>
            <a:off x="4536775" y="1464826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AD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Google Shape;97;p19">
            <a:extLst>
              <a:ext uri="{FF2B5EF4-FFF2-40B4-BE49-F238E27FC236}">
                <a16:creationId xmlns:a16="http://schemas.microsoft.com/office/drawing/2014/main" id="{7094B02C-0279-4B83-BEB4-9297F7E5F3A4}"/>
              </a:ext>
            </a:extLst>
          </p:cNvPr>
          <p:cNvSpPr/>
          <p:nvPr/>
        </p:nvSpPr>
        <p:spPr>
          <a:xfrm>
            <a:off x="6007396" y="1438547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YARAR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Google Shape;97;p19">
            <a:extLst>
              <a:ext uri="{FF2B5EF4-FFF2-40B4-BE49-F238E27FC236}">
                <a16:creationId xmlns:a16="http://schemas.microsoft.com/office/drawing/2014/main" id="{27A57CB6-AFF1-4A5B-B92B-237C6CC5E58C}"/>
              </a:ext>
            </a:extLst>
          </p:cNvPr>
          <p:cNvSpPr/>
          <p:nvPr/>
        </p:nvSpPr>
        <p:spPr>
          <a:xfrm>
            <a:off x="7491824" y="1427083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UFAK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4" name="Google Shape;97;p19">
            <a:extLst>
              <a:ext uri="{FF2B5EF4-FFF2-40B4-BE49-F238E27FC236}">
                <a16:creationId xmlns:a16="http://schemas.microsoft.com/office/drawing/2014/main" id="{37DD3842-F191-4C5D-AF13-79210A4B5ED9}"/>
              </a:ext>
            </a:extLst>
          </p:cNvPr>
          <p:cNvSpPr/>
          <p:nvPr/>
        </p:nvSpPr>
        <p:spPr>
          <a:xfrm>
            <a:off x="1754288" y="807761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YAŞLI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6" name="Google Shape;97;p19">
            <a:extLst>
              <a:ext uri="{FF2B5EF4-FFF2-40B4-BE49-F238E27FC236}">
                <a16:creationId xmlns:a16="http://schemas.microsoft.com/office/drawing/2014/main" id="{E1FBC751-4833-4783-89FC-2067B9C49273}"/>
              </a:ext>
            </a:extLst>
          </p:cNvPr>
          <p:cNvSpPr/>
          <p:nvPr/>
        </p:nvSpPr>
        <p:spPr>
          <a:xfrm>
            <a:off x="2983276" y="819191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7" name="Google Shape;97;p19">
            <a:extLst>
              <a:ext uri="{FF2B5EF4-FFF2-40B4-BE49-F238E27FC236}">
                <a16:creationId xmlns:a16="http://schemas.microsoft.com/office/drawing/2014/main" id="{99BD655C-247E-409B-B707-14B31C5359BB}"/>
              </a:ext>
            </a:extLst>
          </p:cNvPr>
          <p:cNvSpPr/>
          <p:nvPr/>
        </p:nvSpPr>
        <p:spPr>
          <a:xfrm>
            <a:off x="4540541" y="819191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FAKİR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8" name="Google Shape;97;p19">
            <a:extLst>
              <a:ext uri="{FF2B5EF4-FFF2-40B4-BE49-F238E27FC236}">
                <a16:creationId xmlns:a16="http://schemas.microsoft.com/office/drawing/2014/main" id="{A64A6709-DFC2-4BF8-A5DE-8160382E481E}"/>
              </a:ext>
            </a:extLst>
          </p:cNvPr>
          <p:cNvSpPr/>
          <p:nvPr/>
        </p:nvSpPr>
        <p:spPr>
          <a:xfrm>
            <a:off x="6007396" y="824572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KONUK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0" name="Google Shape;97;p19">
            <a:extLst>
              <a:ext uri="{FF2B5EF4-FFF2-40B4-BE49-F238E27FC236}">
                <a16:creationId xmlns:a16="http://schemas.microsoft.com/office/drawing/2014/main" id="{2A6A1EA3-5568-40CA-8A30-8606297B88BA}"/>
              </a:ext>
            </a:extLst>
          </p:cNvPr>
          <p:cNvSpPr/>
          <p:nvPr/>
        </p:nvSpPr>
        <p:spPr>
          <a:xfrm>
            <a:off x="7491824" y="807325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RÜYA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1" name="Google Shape;97;p19">
            <a:extLst>
              <a:ext uri="{FF2B5EF4-FFF2-40B4-BE49-F238E27FC236}">
                <a16:creationId xmlns:a16="http://schemas.microsoft.com/office/drawing/2014/main" id="{899C86AC-283E-4285-ABDF-F91935A7FC60}"/>
              </a:ext>
            </a:extLst>
          </p:cNvPr>
          <p:cNvSpPr/>
          <p:nvPr/>
        </p:nvSpPr>
        <p:spPr>
          <a:xfrm>
            <a:off x="525300" y="1456620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ARAÇ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2" name="Google Shape;97;p19">
            <a:extLst>
              <a:ext uri="{FF2B5EF4-FFF2-40B4-BE49-F238E27FC236}">
                <a16:creationId xmlns:a16="http://schemas.microsoft.com/office/drawing/2014/main" id="{EDCEC77A-C851-456B-AE18-8D468231E557}"/>
              </a:ext>
            </a:extLst>
          </p:cNvPr>
          <p:cNvSpPr/>
          <p:nvPr/>
        </p:nvSpPr>
        <p:spPr>
          <a:xfrm>
            <a:off x="1754288" y="1464826"/>
            <a:ext cx="887400" cy="432000"/>
          </a:xfrm>
          <a:prstGeom prst="snip1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chemeClr val="bg1"/>
                </a:solidFill>
              </a:rPr>
              <a:t>YIL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6934 0.387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70" y="19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55746 0.316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65" y="158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4.5679E-6 L 0.43108 0.53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2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5679E-6 L 0.25555 0.457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78" y="2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031 L 0.10035 0.69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34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0.00433 L -0.46372 0.305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60" y="15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35802E-6 L 0.30313 0.414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56" y="207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216 L 0.16632 0.2530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38" y="125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4.19753E-6 L 0.43108 0.4790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239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15 -1.85185E-6 L -0.13368 0.3296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93827E-6 L -0.29514 0.492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7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45747 0.5734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82" y="286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9C14AF1A-085A-4E1D-A285-9D3D678C2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109" y="1899000"/>
            <a:ext cx="4045200" cy="1498828"/>
          </a:xfrm>
        </p:spPr>
        <p:txBody>
          <a:bodyPr/>
          <a:lstStyle/>
          <a:p>
            <a:r>
              <a:rPr lang="tr-TR" dirty="0"/>
              <a:t>Yandaki cümlelerde altı çizili olan kelimenin eş anlamlısını bulup yeniden cümle olarak yazınız.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B5DC452-3A38-4AD3-8ED4-8E0F690DA6D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939500" y="309125"/>
            <a:ext cx="3837000" cy="824045"/>
          </a:xfrm>
        </p:spPr>
        <p:txBody>
          <a:bodyPr/>
          <a:lstStyle/>
          <a:p>
            <a:r>
              <a:rPr lang="tr-TR" u="sng" dirty="0"/>
              <a:t>İhtiyar</a:t>
            </a:r>
            <a:r>
              <a:rPr lang="tr-TR" dirty="0"/>
              <a:t> adam bahçedeki yaprakları süpürdü.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C4645450-7F12-4660-BFE7-AE5895B8B803}"/>
              </a:ext>
            </a:extLst>
          </p:cNvPr>
          <p:cNvSpPr txBox="1"/>
          <p:nvPr/>
        </p:nvSpPr>
        <p:spPr>
          <a:xfrm>
            <a:off x="5315508" y="1161971"/>
            <a:ext cx="3589444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r-TR" u="sng" dirty="0">
                <a:solidFill>
                  <a:schemeClr val="bg1"/>
                </a:solidFill>
              </a:rPr>
              <a:t>Yaşlı</a:t>
            </a:r>
            <a:r>
              <a:rPr lang="tr-TR" dirty="0">
                <a:solidFill>
                  <a:schemeClr val="bg1"/>
                </a:solidFill>
              </a:rPr>
              <a:t> adam bahçedeki yaprakları süpürdü.</a:t>
            </a:r>
          </a:p>
        </p:txBody>
      </p:sp>
      <p:sp>
        <p:nvSpPr>
          <p:cNvPr id="12" name="Metin Yer Tutucusu 3">
            <a:extLst>
              <a:ext uri="{FF2B5EF4-FFF2-40B4-BE49-F238E27FC236}">
                <a16:creationId xmlns:a16="http://schemas.microsoft.com/office/drawing/2014/main" id="{0AEAA54E-B917-4D3D-9A9E-8AF18B394971}"/>
              </a:ext>
            </a:extLst>
          </p:cNvPr>
          <p:cNvSpPr txBox="1">
            <a:spLocks/>
          </p:cNvSpPr>
          <p:nvPr/>
        </p:nvSpPr>
        <p:spPr>
          <a:xfrm>
            <a:off x="4939500" y="1639393"/>
            <a:ext cx="3837000" cy="824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tr-TR" dirty="0"/>
              <a:t>Annem </a:t>
            </a:r>
            <a:r>
              <a:rPr lang="tr-TR" u="sng" dirty="0"/>
              <a:t>mutluluk</a:t>
            </a:r>
            <a:r>
              <a:rPr lang="tr-TR" dirty="0"/>
              <a:t> içinde bana sarıldı.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0254A166-F2D9-439C-A0E5-70509836D826}"/>
              </a:ext>
            </a:extLst>
          </p:cNvPr>
          <p:cNvSpPr txBox="1"/>
          <p:nvPr/>
        </p:nvSpPr>
        <p:spPr>
          <a:xfrm>
            <a:off x="5315508" y="2526174"/>
            <a:ext cx="2861681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r-TR" dirty="0"/>
              <a:t>Annem </a:t>
            </a:r>
            <a:r>
              <a:rPr lang="tr-TR" u="sng" dirty="0"/>
              <a:t>sevinç</a:t>
            </a:r>
            <a:r>
              <a:rPr lang="tr-TR" dirty="0"/>
              <a:t> içinde bana sarıldı.</a:t>
            </a:r>
          </a:p>
        </p:txBody>
      </p:sp>
      <p:sp>
        <p:nvSpPr>
          <p:cNvPr id="14" name="Metin Yer Tutucusu 3">
            <a:extLst>
              <a:ext uri="{FF2B5EF4-FFF2-40B4-BE49-F238E27FC236}">
                <a16:creationId xmlns:a16="http://schemas.microsoft.com/office/drawing/2014/main" id="{4EACC629-99ED-4AC9-8C55-C50DA8708F64}"/>
              </a:ext>
            </a:extLst>
          </p:cNvPr>
          <p:cNvSpPr txBox="1">
            <a:spLocks/>
          </p:cNvSpPr>
          <p:nvPr/>
        </p:nvSpPr>
        <p:spPr>
          <a:xfrm>
            <a:off x="4939500" y="2985806"/>
            <a:ext cx="3837000" cy="72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tr-TR" dirty="0"/>
              <a:t>Kardeşinin </a:t>
            </a:r>
            <a:r>
              <a:rPr lang="tr-TR" u="sng" dirty="0"/>
              <a:t>ismi</a:t>
            </a:r>
            <a:r>
              <a:rPr lang="tr-TR" dirty="0"/>
              <a:t> ne?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A5CBF33-3B78-4E64-B179-D35B8C52AE00}"/>
              </a:ext>
            </a:extLst>
          </p:cNvPr>
          <p:cNvSpPr txBox="1"/>
          <p:nvPr/>
        </p:nvSpPr>
        <p:spPr>
          <a:xfrm>
            <a:off x="5315508" y="3827640"/>
            <a:ext cx="1989301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dirty="0"/>
              <a:t>Kardeşinin </a:t>
            </a:r>
            <a:r>
              <a:rPr lang="tr-TR" u="sng" dirty="0"/>
              <a:t>adı</a:t>
            </a:r>
            <a:r>
              <a:rPr lang="tr-TR" dirty="0"/>
              <a:t> ne?</a:t>
            </a:r>
          </a:p>
        </p:txBody>
      </p:sp>
    </p:spTree>
    <p:extLst>
      <p:ext uri="{BB962C8B-B14F-4D97-AF65-F5344CB8AC3E}">
        <p14:creationId xmlns:p14="http://schemas.microsoft.com/office/powerpoint/2010/main" val="371456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dirty="0"/>
              <a:t>Testler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12937139"/>
      </p:ext>
    </p:extLst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580</Words>
  <Application>Microsoft Office PowerPoint</Application>
  <PresentationFormat>Ekran Gösterisi (16:9)</PresentationFormat>
  <Paragraphs>143</Paragraphs>
  <Slides>24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Playfair Display</vt:lpstr>
      <vt:lpstr>Caveat</vt:lpstr>
      <vt:lpstr>Lato</vt:lpstr>
      <vt:lpstr>Open Sans</vt:lpstr>
      <vt:lpstr>Arial</vt:lpstr>
      <vt:lpstr>Coral</vt:lpstr>
      <vt:lpstr>Eş Anlamlı Kelimeler</vt:lpstr>
      <vt:lpstr>Yazılışları ve okunuşları farklı, anlamları aynı olan kelimelere  EŞ ANLAMLI KELİMELER (Anlamdaş) denir.</vt:lpstr>
      <vt:lpstr>Örnekler</vt:lpstr>
      <vt:lpstr>PowerPoint Sunusu</vt:lpstr>
      <vt:lpstr>PowerPoint Sunusu</vt:lpstr>
      <vt:lpstr>PowerPoint Sunusu</vt:lpstr>
      <vt:lpstr>Aşağıdaki kelimelerin eş anlamlarını eşleştirelim.</vt:lpstr>
      <vt:lpstr>PowerPoint Sunusu</vt:lpstr>
      <vt:lpstr>Testler</vt:lpstr>
      <vt:lpstr>Soru 1</vt:lpstr>
      <vt:lpstr>Soru 2</vt:lpstr>
      <vt:lpstr>Soru 3</vt:lpstr>
      <vt:lpstr>Soru 4</vt:lpstr>
      <vt:lpstr>Soru 5</vt:lpstr>
      <vt:lpstr>Soru 6</vt:lpstr>
      <vt:lpstr>Soru 7</vt:lpstr>
      <vt:lpstr>Soru 8</vt:lpstr>
      <vt:lpstr>Soru 9</vt:lpstr>
      <vt:lpstr>Soru 10</vt:lpstr>
      <vt:lpstr>Soru 11</vt:lpstr>
      <vt:lpstr>Soru 12</vt:lpstr>
      <vt:lpstr>Soru 13</vt:lpstr>
      <vt:lpstr>Soru 15</vt:lpstr>
      <vt:lpstr>~The End~  -Finito-  #Son#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 Anlamlı Kelimeler</dc:title>
  <dc:creator>HALUK ÖZYURT</dc:creator>
  <cp:lastModifiedBy>Haluk Özyurt</cp:lastModifiedBy>
  <cp:revision>82</cp:revision>
  <dcterms:modified xsi:type="dcterms:W3CDTF">2021-04-08T20:08:38Z</dcterms:modified>
</cp:coreProperties>
</file>